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" name="Google Shape;19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0" name="Google Shape;20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" name="Google Shape;22;p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7" name="Google Shape;27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29;p4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How to Write a Lab Manuscript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What goes in a manuscript?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800">
                <a:solidFill>
                  <a:schemeClr val="dk2"/>
                </a:solidFill>
              </a:rPr>
              <a:t>Title</a:t>
            </a:r>
            <a:endParaRPr sz="2800">
              <a:solidFill>
                <a:schemeClr val="dk2"/>
              </a:solidFill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800">
                <a:solidFill>
                  <a:schemeClr val="dk2"/>
                </a:solidFill>
              </a:rPr>
              <a:t>Abstract</a:t>
            </a:r>
            <a:endParaRPr sz="2800">
              <a:solidFill>
                <a:schemeClr val="dk2"/>
              </a:solidFill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800">
                <a:solidFill>
                  <a:schemeClr val="dk2"/>
                </a:solidFill>
              </a:rPr>
              <a:t>Introduction</a:t>
            </a:r>
            <a:endParaRPr sz="2800">
              <a:solidFill>
                <a:schemeClr val="dk2"/>
              </a:solidFill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800">
                <a:solidFill>
                  <a:schemeClr val="dk2"/>
                </a:solidFill>
              </a:rPr>
              <a:t>Methods</a:t>
            </a:r>
            <a:endParaRPr sz="2800">
              <a:solidFill>
                <a:schemeClr val="dk2"/>
              </a:solidFill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800">
                <a:solidFill>
                  <a:schemeClr val="dk2"/>
                </a:solidFill>
              </a:rPr>
              <a:t>Results</a:t>
            </a:r>
            <a:endParaRPr sz="2800">
              <a:solidFill>
                <a:schemeClr val="dk2"/>
              </a:solidFill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n" sz="2800">
                <a:solidFill>
                  <a:schemeClr val="dk2"/>
                </a:solidFill>
              </a:rPr>
              <a:t>Discussion</a:t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Title	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600">
                <a:solidFill>
                  <a:schemeClr val="dk2"/>
                </a:solidFill>
              </a:rPr>
              <a:t>Your title should be descriptive and engaging.</a:t>
            </a:r>
            <a:endParaRPr sz="2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600">
                <a:solidFill>
                  <a:schemeClr val="dk2"/>
                </a:solidFill>
              </a:rPr>
              <a:t>Be certain the reader understands the overall purpose of your investigation from the title.</a:t>
            </a:r>
            <a:endParaRPr sz="2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6924"/>
              <a:buNone/>
            </a:pPr>
            <a:r>
              <a:rPr lang="en" sz="2100">
                <a:solidFill>
                  <a:schemeClr val="dk2"/>
                </a:solidFill>
              </a:rPr>
              <a:t>Write 2-3 paragraphs of background information about the investigation.</a:t>
            </a:r>
            <a:endParaRPr sz="2100">
              <a:solidFill>
                <a:schemeClr val="dk2"/>
              </a:solidFill>
            </a:endParaRPr>
          </a:p>
          <a:p>
            <a:pPr indent="-35197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AutoNum type="arabicPeriod"/>
            </a:pPr>
            <a:r>
              <a:rPr lang="en" sz="2100">
                <a:solidFill>
                  <a:schemeClr val="dk2"/>
                </a:solidFill>
              </a:rPr>
              <a:t>Explain the natural phenomena addressed</a:t>
            </a:r>
            <a:endParaRPr sz="2100">
              <a:solidFill>
                <a:schemeClr val="dk2"/>
              </a:solidFill>
            </a:endParaRPr>
          </a:p>
          <a:p>
            <a:pPr indent="-35197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AutoNum type="arabicPeriod"/>
            </a:pPr>
            <a:r>
              <a:rPr lang="en" sz="2100">
                <a:solidFill>
                  <a:schemeClr val="dk2"/>
                </a:solidFill>
              </a:rPr>
              <a:t>Give relevant biological information about the species studied and the relationships among them</a:t>
            </a:r>
            <a:endParaRPr sz="2100">
              <a:solidFill>
                <a:schemeClr val="dk2"/>
              </a:solidFill>
            </a:endParaRPr>
          </a:p>
          <a:p>
            <a:pPr indent="-35197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AutoNum type="arabicPeriod"/>
            </a:pPr>
            <a:r>
              <a:rPr lang="en" sz="2100">
                <a:solidFill>
                  <a:schemeClr val="dk2"/>
                </a:solidFill>
              </a:rPr>
              <a:t>Introduce your study question and hypothesis</a:t>
            </a:r>
            <a:endParaRPr sz="2100">
              <a:solidFill>
                <a:schemeClr val="dk2"/>
              </a:solidFill>
            </a:endParaRPr>
          </a:p>
          <a:p>
            <a:pPr indent="-35197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AutoNum type="arabicPeriod"/>
            </a:pPr>
            <a:r>
              <a:rPr lang="en" sz="2100">
                <a:solidFill>
                  <a:schemeClr val="dk2"/>
                </a:solidFill>
              </a:rPr>
              <a:t>Use correct in-text citations and include a reference list.</a:t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n" sz="1670">
                <a:solidFill>
                  <a:schemeClr val="dk2"/>
                </a:solidFill>
              </a:rPr>
              <a:t>Describe in detail your investigation. </a:t>
            </a:r>
            <a:endParaRPr sz="167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n" sz="1670">
                <a:solidFill>
                  <a:schemeClr val="dk2"/>
                </a:solidFill>
              </a:rPr>
              <a:t>Be sure to identify your:</a:t>
            </a:r>
            <a:endParaRPr sz="1670">
              <a:solidFill>
                <a:schemeClr val="dk2"/>
              </a:solidFill>
            </a:endParaRPr>
          </a:p>
          <a:p>
            <a:pPr indent="-33464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70"/>
              <a:buChar char="●"/>
            </a:pPr>
            <a:r>
              <a:rPr lang="en" sz="1670">
                <a:solidFill>
                  <a:schemeClr val="dk2"/>
                </a:solidFill>
              </a:rPr>
              <a:t>independent variable</a:t>
            </a:r>
            <a:endParaRPr sz="1670">
              <a:solidFill>
                <a:schemeClr val="dk2"/>
              </a:solidFill>
            </a:endParaRPr>
          </a:p>
          <a:p>
            <a:pPr indent="-33464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70"/>
              <a:buChar char="●"/>
            </a:pPr>
            <a:r>
              <a:rPr lang="en" sz="1670">
                <a:solidFill>
                  <a:schemeClr val="dk2"/>
                </a:solidFill>
              </a:rPr>
              <a:t>dependent variable</a:t>
            </a:r>
            <a:endParaRPr sz="1670">
              <a:solidFill>
                <a:schemeClr val="dk2"/>
              </a:solidFill>
            </a:endParaRPr>
          </a:p>
          <a:p>
            <a:pPr indent="-33464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70"/>
              <a:buChar char="●"/>
            </a:pPr>
            <a:r>
              <a:rPr lang="en" sz="1670">
                <a:solidFill>
                  <a:schemeClr val="dk2"/>
                </a:solidFill>
              </a:rPr>
              <a:t>constants</a:t>
            </a:r>
            <a:endParaRPr sz="1670">
              <a:solidFill>
                <a:schemeClr val="dk2"/>
              </a:solidFill>
            </a:endParaRPr>
          </a:p>
          <a:p>
            <a:pPr indent="-33464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70"/>
              <a:buChar char="●"/>
            </a:pPr>
            <a:r>
              <a:rPr lang="en" sz="1670">
                <a:solidFill>
                  <a:schemeClr val="dk2"/>
                </a:solidFill>
              </a:rPr>
              <a:t>control group</a:t>
            </a:r>
            <a:endParaRPr sz="1670">
              <a:solidFill>
                <a:schemeClr val="dk2"/>
              </a:solidFill>
            </a:endParaRPr>
          </a:p>
          <a:p>
            <a:pPr indent="-33464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70"/>
              <a:buChar char="●"/>
            </a:pPr>
            <a:r>
              <a:rPr lang="en" sz="1670">
                <a:solidFill>
                  <a:schemeClr val="dk2"/>
                </a:solidFill>
              </a:rPr>
              <a:t>experimental group</a:t>
            </a:r>
            <a:endParaRPr sz="167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n" sz="1670">
                <a:solidFill>
                  <a:schemeClr val="dk2"/>
                </a:solidFill>
              </a:rPr>
              <a:t>Write in paragraph form.</a:t>
            </a:r>
            <a:endParaRPr sz="167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n" sz="1670">
                <a:solidFill>
                  <a:schemeClr val="dk2"/>
                </a:solidFill>
              </a:rPr>
              <a:t>Provide enough detail that someone can replicate your investigation.</a:t>
            </a:r>
            <a:endParaRPr sz="167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3882"/>
              <a:buNone/>
            </a:pPr>
            <a:r>
              <a:rPr lang="en" sz="2200">
                <a:solidFill>
                  <a:schemeClr val="dk2"/>
                </a:solidFill>
              </a:rPr>
              <a:t>Report the data you collected during  your investigation.  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3882"/>
              <a:buNone/>
            </a:pPr>
            <a:r>
              <a:rPr lang="en" sz="2200">
                <a:solidFill>
                  <a:schemeClr val="dk2"/>
                </a:solidFill>
              </a:rPr>
              <a:t>	Describe the overall trends in your data.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3882"/>
              <a:buNone/>
            </a:pPr>
            <a:r>
              <a:rPr lang="en" sz="2200">
                <a:solidFill>
                  <a:schemeClr val="dk2"/>
                </a:solidFill>
              </a:rPr>
              <a:t>	Highs / lows, increases / decreases, etc.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3882"/>
              <a:buNone/>
            </a:pPr>
            <a:r>
              <a:rPr lang="en" sz="2200">
                <a:solidFill>
                  <a:schemeClr val="dk2"/>
                </a:solidFill>
              </a:rPr>
              <a:t>Include table(s) and appropriate graph(s) of your data.</a:t>
            </a:r>
            <a:endParaRPr sz="22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>
                <a:solidFill>
                  <a:schemeClr val="dk2"/>
                </a:solidFill>
              </a:rPr>
              <a:t>Be sure to NOT interpret any of your findings in this section.</a:t>
            </a:r>
            <a:endParaRPr sz="2200"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>
                <a:solidFill>
                  <a:schemeClr val="dk2"/>
                </a:solidFill>
              </a:rPr>
              <a:t>Do not explain trends or state whether your hypothesis is supported.</a:t>
            </a:r>
            <a:endParaRPr sz="2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Discussion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100">
                <a:solidFill>
                  <a:schemeClr val="dk2"/>
                </a:solidFill>
              </a:rPr>
              <a:t>Write a thorough explanation of your findings, using the CER format: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</a:pPr>
            <a:r>
              <a:rPr lang="en" sz="2100">
                <a:solidFill>
                  <a:schemeClr val="dk2"/>
                </a:solidFill>
              </a:rPr>
              <a:t>Claim (Is your hypothesis supported?)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</a:pPr>
            <a:r>
              <a:rPr lang="en" sz="2100">
                <a:solidFill>
                  <a:schemeClr val="dk2"/>
                </a:solidFill>
              </a:rPr>
              <a:t>Evidence (that backs up your claim)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</a:pPr>
            <a:r>
              <a:rPr lang="en" sz="2100">
                <a:solidFill>
                  <a:schemeClr val="dk2"/>
                </a:solidFill>
              </a:rPr>
              <a:t>Reasoning (that explains why the evidence supports your claim)</a:t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References	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2"/>
                </a:solidFill>
              </a:rPr>
              <a:t>Include a list of the peer-reviewed references you cited in MLA format.</a:t>
            </a:r>
            <a:endParaRPr sz="1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solidFill>
                <a:schemeClr val="dk2"/>
              </a:solidFill>
            </a:endParaRPr>
          </a:p>
          <a:p>
            <a:pPr indent="-2857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Hofeld, Jennifer Ferguson. "Using Modeling to Develop a Deep Understanding of Photosynthesis &amp; Cellular Respiration as Chemical Processes." </a:t>
            </a:r>
            <a:r>
              <a:rPr i="1" lang="en" sz="1400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The American Biology Teacher</a:t>
            </a:r>
            <a:r>
              <a:rPr lang="en" sz="1400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83, 6, 2021, pp. 382-386.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are unsure of how to cite a source, Purdue OWL (online writing lab) is an excellent resource.</a:t>
            </a:r>
            <a:endParaRPr sz="1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